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393" r:id="rId3"/>
    <p:sldId id="394" r:id="rId4"/>
    <p:sldId id="395" r:id="rId5"/>
    <p:sldId id="390" r:id="rId6"/>
    <p:sldId id="392" r:id="rId7"/>
    <p:sldId id="398" r:id="rId8"/>
    <p:sldId id="403" r:id="rId9"/>
    <p:sldId id="405" r:id="rId10"/>
    <p:sldId id="407" r:id="rId11"/>
    <p:sldId id="416" r:id="rId12"/>
    <p:sldId id="420" r:id="rId13"/>
    <p:sldId id="406" r:id="rId14"/>
    <p:sldId id="417" r:id="rId15"/>
  </p:sldIdLst>
  <p:sldSz cx="6397625" cy="3998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0">
          <p15:clr>
            <a:srgbClr val="A4A3A4"/>
          </p15:clr>
        </p15:guide>
        <p15:guide id="2" pos="19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50021"/>
    <a:srgbClr val="4D4D4D"/>
    <a:srgbClr val="333333"/>
    <a:srgbClr val="EAEAEA"/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2"/>
    <p:restoredTop sz="94690"/>
  </p:normalViewPr>
  <p:slideViewPr>
    <p:cSldViewPr snapToGrid="0" snapToObjects="1">
      <p:cViewPr>
        <p:scale>
          <a:sx n="161" d="100"/>
          <a:sy n="161" d="100"/>
        </p:scale>
        <p:origin x="144" y="144"/>
      </p:cViewPr>
      <p:guideLst>
        <p:guide orient="horz" pos="1260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36054-2D7C-274D-A6BB-522476883D4A}" type="datetimeFigureOut">
              <a:rPr kumimoji="1" lang="zh-CN" altLang="en-US" smtClean="0"/>
              <a:t>2017/2/25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1CE2-48E6-AF49-8AB0-4FAB9541C2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74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9425" y="1243013"/>
            <a:ext cx="5438775" cy="8556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0438" y="2265363"/>
            <a:ext cx="4478337" cy="10223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A5F14-CE7A-472C-A662-676D1F8F566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870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92FFA-EEB1-4B98-BB12-6B3712A2448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9683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638675" y="160338"/>
            <a:ext cx="1438275" cy="34115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0675" y="160338"/>
            <a:ext cx="4165600" cy="34115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55F41-CC1F-4773-BDB6-ABCCCB379D56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581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17757-DBD6-4154-AE1D-9B01CFBC4B2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686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2570163"/>
            <a:ext cx="5438775" cy="793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4825" y="1695450"/>
            <a:ext cx="5438775" cy="8747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E0D0-1850-40F0-B280-18E746F7558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044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0675" y="933450"/>
            <a:ext cx="2801938" cy="263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75013" y="933450"/>
            <a:ext cx="2801937" cy="263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46A13-FE3E-4E6D-A327-1557BDF9A12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2102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675" y="160338"/>
            <a:ext cx="5757863" cy="6667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0675" y="895350"/>
            <a:ext cx="2825750" cy="3730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0675" y="1268413"/>
            <a:ext cx="2825750" cy="2303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249613" y="895350"/>
            <a:ext cx="2828925" cy="3730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249613" y="1268413"/>
            <a:ext cx="2828925" cy="2303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9062C-5095-436C-86EA-D8599412D42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502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6CCAC-E056-4DA4-B0A8-D90E5E7C4DA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2058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60B77-A8E8-44FF-80F5-DB74D358F8E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975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675" y="158750"/>
            <a:ext cx="2103438" cy="6778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1900" y="158750"/>
            <a:ext cx="3576638" cy="34131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0675" y="836613"/>
            <a:ext cx="2103438" cy="27352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A10E7-FA98-4080-B735-34C77174324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604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4125" y="2798763"/>
            <a:ext cx="3838575" cy="330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254125" y="357188"/>
            <a:ext cx="3838575" cy="239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4125" y="3128963"/>
            <a:ext cx="3838575" cy="469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E9FB6-8A44-494D-92BB-5339853AE00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575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0675" y="160338"/>
            <a:ext cx="57562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650" tIns="25325" rIns="50650" bIns="253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0675" y="933450"/>
            <a:ext cx="57562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650" tIns="25325" rIns="50650" bIns="25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0675" y="3641725"/>
            <a:ext cx="14922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650" tIns="25325" rIns="50650" bIns="25325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7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85988" y="3641725"/>
            <a:ext cx="20256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650" tIns="25325" rIns="50650" bIns="25325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7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84700" y="3641725"/>
            <a:ext cx="14922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650" tIns="25325" rIns="50650" bIns="25325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700"/>
            </a:lvl1pPr>
          </a:lstStyle>
          <a:p>
            <a:pPr>
              <a:defRPr/>
            </a:pPr>
            <a:fld id="{2FA08CBA-9558-4C98-B425-B6B9C52C042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641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0641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defTabSz="50641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defTabSz="50641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defTabSz="506413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defTabSz="506413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defTabSz="506413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defTabSz="506413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defTabSz="506413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190500" indent="-190500" algn="l" defTabSz="506413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411163" indent="-157163" algn="l" defTabSz="506413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2pPr>
      <a:lvl3pPr marL="633413" indent="-127000" algn="l" defTabSz="506413" rtl="0" eaLnBrk="0" fontAlgn="base" hangingPunct="0">
        <a:spcBef>
          <a:spcPct val="20000"/>
        </a:spcBef>
        <a:spcAft>
          <a:spcPct val="0"/>
        </a:spcAft>
        <a:buChar char="•"/>
        <a:defRPr sz="1300">
          <a:solidFill>
            <a:schemeClr val="tx1"/>
          </a:solidFill>
          <a:latin typeface="+mn-lt"/>
          <a:ea typeface="+mn-ea"/>
        </a:defRPr>
      </a:lvl3pPr>
      <a:lvl4pPr marL="885825" indent="-127000" algn="l" defTabSz="506413" rtl="0" eaLnBrk="0" fontAlgn="base" hangingPunct="0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  <a:ea typeface="+mn-ea"/>
        </a:defRPr>
      </a:lvl4pPr>
      <a:lvl5pPr marL="1139825" indent="-127000" algn="l" defTabSz="506413" rtl="0" eaLnBrk="0" fontAlgn="base" hangingPunct="0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  <a:ea typeface="+mn-ea"/>
        </a:defRPr>
      </a:lvl5pPr>
      <a:lvl6pPr marL="1597025" indent="-127000" algn="l" defTabSz="506413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  <a:ea typeface="+mn-ea"/>
        </a:defRPr>
      </a:lvl6pPr>
      <a:lvl7pPr marL="2054225" indent="-127000" algn="l" defTabSz="506413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  <a:ea typeface="+mn-ea"/>
        </a:defRPr>
      </a:lvl7pPr>
      <a:lvl8pPr marL="2511425" indent="-127000" algn="l" defTabSz="506413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  <a:ea typeface="+mn-ea"/>
        </a:defRPr>
      </a:lvl8pPr>
      <a:lvl9pPr marL="2968625" indent="-127000" algn="l" defTabSz="506413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2101342" y="1610852"/>
            <a:ext cx="22063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SoftBlog</a:t>
            </a:r>
            <a:endParaRPr lang="zh-CN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V="1">
            <a:off x="2179435" y="2131308"/>
            <a:ext cx="2014430" cy="299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4" name="虚线箭头 46"/>
          <p:cNvSpPr>
            <a:spLocks/>
          </p:cNvSpPr>
          <p:nvPr/>
        </p:nvSpPr>
        <p:spPr bwMode="auto">
          <a:xfrm>
            <a:off x="2962275" y="2320925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526266" y="2669917"/>
            <a:ext cx="13564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8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Preresented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BigBang</a:t>
            </a:r>
            <a:endParaRPr lang="zh-CN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6" name="前进箭头 342"/>
          <p:cNvSpPr>
            <a:spLocks/>
          </p:cNvSpPr>
          <p:nvPr/>
        </p:nvSpPr>
        <p:spPr bwMode="auto">
          <a:xfrm rot="2460000">
            <a:off x="793750" y="1355725"/>
            <a:ext cx="1876425" cy="2330450"/>
          </a:xfrm>
          <a:custGeom>
            <a:avLst/>
            <a:gdLst>
              <a:gd name="T0" fmla="*/ 0 w 792088"/>
              <a:gd name="T1" fmla="*/ 0 h 918822"/>
              <a:gd name="T2" fmla="*/ 10530445 w 792088"/>
              <a:gd name="T3" fmla="*/ 7495948 h 918822"/>
              <a:gd name="T4" fmla="*/ 0 w 792088"/>
              <a:gd name="T5" fmla="*/ 14991897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7" name="前进箭头 342"/>
          <p:cNvSpPr>
            <a:spLocks/>
          </p:cNvSpPr>
          <p:nvPr/>
        </p:nvSpPr>
        <p:spPr bwMode="auto">
          <a:xfrm rot="-420000">
            <a:off x="4232275" y="1033463"/>
            <a:ext cx="711200" cy="860425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7265 h 918822"/>
              <a:gd name="T4" fmla="*/ 0 w 792088"/>
              <a:gd name="T5" fmla="*/ 75453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58" name="前进箭头 342"/>
          <p:cNvSpPr>
            <a:spLocks/>
          </p:cNvSpPr>
          <p:nvPr/>
        </p:nvSpPr>
        <p:spPr bwMode="auto">
          <a:xfrm rot="5880000">
            <a:off x="4502944" y="2612232"/>
            <a:ext cx="711200" cy="862012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9356 h 918822"/>
              <a:gd name="T4" fmla="*/ 0 w 792088"/>
              <a:gd name="T5" fmla="*/ 758713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3792" cy="15537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957856" y="632308"/>
            <a:ext cx="21272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我们所使用的在线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————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码云</a:t>
            </a:r>
            <a:endParaRPr lang="zh-CN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957856" y="344971"/>
            <a:ext cx="1069975" cy="22133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SVN</a:t>
            </a:r>
            <a:endParaRPr lang="zh-CN" altLang="zh-CN" sz="7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442" name="Picture 10" descr="cloud-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6" y="516421"/>
            <a:ext cx="5746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4" y="1232383"/>
            <a:ext cx="4703997" cy="248294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982118" y="415895"/>
            <a:ext cx="1547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941638" y="428625"/>
            <a:ext cx="1587" cy="3098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15" name="虚线箭头 46"/>
          <p:cNvSpPr>
            <a:spLocks/>
          </p:cNvSpPr>
          <p:nvPr/>
        </p:nvSpPr>
        <p:spPr bwMode="auto">
          <a:xfrm>
            <a:off x="4349750" y="515938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" y="467940"/>
            <a:ext cx="2370151" cy="1349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" y="2096404"/>
            <a:ext cx="2364605" cy="13465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7" y="1268588"/>
            <a:ext cx="2907451" cy="165563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941638" y="428625"/>
            <a:ext cx="1587" cy="3098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15" name="虚线箭头 46"/>
          <p:cNvSpPr>
            <a:spLocks/>
          </p:cNvSpPr>
          <p:nvPr/>
        </p:nvSpPr>
        <p:spPr bwMode="auto">
          <a:xfrm>
            <a:off x="4349750" y="515938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982118" y="415895"/>
            <a:ext cx="1547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78" y="1344876"/>
            <a:ext cx="2862470" cy="15351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7" y="2047258"/>
            <a:ext cx="2468964" cy="1324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6" y="515938"/>
            <a:ext cx="2477850" cy="1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7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正圆 187"/>
          <p:cNvSpPr>
            <a:spLocks noChangeArrowheads="1"/>
          </p:cNvSpPr>
          <p:nvPr/>
        </p:nvSpPr>
        <p:spPr bwMode="auto">
          <a:xfrm>
            <a:off x="2463773" y="1458484"/>
            <a:ext cx="1511300" cy="151288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ea typeface="微软雅黑" pitchFamily="34" charset="-122"/>
              </a:rPr>
              <a:t>主要技术</a:t>
            </a:r>
            <a:endParaRPr lang="zh-CN" altLang="en-US" sz="16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83" name="正圆 188"/>
          <p:cNvSpPr>
            <a:spLocks noChangeArrowheads="1"/>
          </p:cNvSpPr>
          <p:nvPr/>
        </p:nvSpPr>
        <p:spPr bwMode="auto">
          <a:xfrm>
            <a:off x="2103411" y="1387047"/>
            <a:ext cx="144462" cy="1428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44461" y="1345772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Ajax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85" name="正圆 188"/>
          <p:cNvSpPr>
            <a:spLocks noChangeArrowheads="1"/>
          </p:cNvSpPr>
          <p:nvPr/>
        </p:nvSpPr>
        <p:spPr bwMode="auto">
          <a:xfrm>
            <a:off x="2103411" y="1904572"/>
            <a:ext cx="144462" cy="1428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44461" y="1863297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err="1" smtClean="0">
                <a:solidFill>
                  <a:schemeClr val="bg1"/>
                </a:solidFill>
                <a:ea typeface="微软雅黑" pitchFamily="34" charset="-122"/>
              </a:rPr>
              <a:t>json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87" name="正圆 188"/>
          <p:cNvSpPr>
            <a:spLocks noChangeArrowheads="1"/>
          </p:cNvSpPr>
          <p:nvPr/>
        </p:nvSpPr>
        <p:spPr bwMode="auto">
          <a:xfrm>
            <a:off x="2103411" y="2455434"/>
            <a:ext cx="144462" cy="144463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344461" y="2414159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JQuery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89" name="正圆 188"/>
          <p:cNvSpPr>
            <a:spLocks noChangeArrowheads="1"/>
          </p:cNvSpPr>
          <p:nvPr/>
        </p:nvSpPr>
        <p:spPr bwMode="auto">
          <a:xfrm>
            <a:off x="2103411" y="3006297"/>
            <a:ext cx="144462" cy="1444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344461" y="2965022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err="1" smtClean="0">
                <a:solidFill>
                  <a:schemeClr val="bg1"/>
                </a:solidFill>
                <a:ea typeface="微软雅黑" pitchFamily="34" charset="-122"/>
              </a:rPr>
              <a:t>BootStrap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91" name="正圆 188"/>
          <p:cNvSpPr>
            <a:spLocks noChangeArrowheads="1"/>
          </p:cNvSpPr>
          <p:nvPr/>
        </p:nvSpPr>
        <p:spPr bwMode="auto">
          <a:xfrm>
            <a:off x="4225898" y="1387047"/>
            <a:ext cx="144463" cy="1428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460848" y="1345772"/>
            <a:ext cx="1655763" cy="30777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 smtClean="0">
                <a:solidFill>
                  <a:schemeClr val="bg1"/>
                </a:solidFill>
                <a:ea typeface="微软雅黑" pitchFamily="34" charset="-122"/>
              </a:rPr>
              <a:t>Html5+css3</a:t>
            </a:r>
            <a:endParaRPr lang="zh-CN" altLang="zh-CN" sz="1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93" name="正圆 188"/>
          <p:cNvSpPr>
            <a:spLocks noChangeArrowheads="1"/>
          </p:cNvSpPr>
          <p:nvPr/>
        </p:nvSpPr>
        <p:spPr bwMode="auto">
          <a:xfrm>
            <a:off x="4217961" y="1912509"/>
            <a:ext cx="144462" cy="144463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452911" y="1871234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Servlet</a:t>
            </a:r>
            <a:endParaRPr lang="zh-CN" altLang="zh-CN" sz="1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95" name="正圆 188"/>
          <p:cNvSpPr>
            <a:spLocks noChangeArrowheads="1"/>
          </p:cNvSpPr>
          <p:nvPr/>
        </p:nvSpPr>
        <p:spPr bwMode="auto">
          <a:xfrm>
            <a:off x="4225899" y="2455434"/>
            <a:ext cx="144462" cy="1428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4460849" y="2414159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Java</a:t>
            </a:r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Script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497" name="正圆 188"/>
          <p:cNvSpPr>
            <a:spLocks noChangeArrowheads="1"/>
          </p:cNvSpPr>
          <p:nvPr/>
        </p:nvSpPr>
        <p:spPr bwMode="auto">
          <a:xfrm>
            <a:off x="4217961" y="3011832"/>
            <a:ext cx="144462" cy="144463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zh-CN"/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4452911" y="2970557"/>
            <a:ext cx="1655762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</a:rPr>
              <a:t>Java</a:t>
            </a:r>
            <a:endParaRPr lang="zh-CN" altLang="zh-CN" sz="1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406400" y="733425"/>
            <a:ext cx="2495550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30" name="虚线箭头 46"/>
          <p:cNvSpPr>
            <a:spLocks/>
          </p:cNvSpPr>
          <p:nvPr/>
        </p:nvSpPr>
        <p:spPr bwMode="auto">
          <a:xfrm>
            <a:off x="2541588" y="384175"/>
            <a:ext cx="360362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5 w 839382"/>
              <a:gd name="T11" fmla="*/ 22969 h 466836"/>
              <a:gd name="T12" fmla="*/ 52048 w 839382"/>
              <a:gd name="T13" fmla="*/ 28633 h 466836"/>
              <a:gd name="T14" fmla="*/ 60722 w 839382"/>
              <a:gd name="T15" fmla="*/ 15529 h 466836"/>
              <a:gd name="T16" fmla="*/ 66420 w 839382"/>
              <a:gd name="T17" fmla="*/ 21193 h 466836"/>
              <a:gd name="T18" fmla="*/ 60722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1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2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5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5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406400" y="384175"/>
            <a:ext cx="574763" cy="221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700" dirty="0" err="1" smtClean="0">
                <a:latin typeface="微软雅黑" pitchFamily="34" charset="-122"/>
                <a:ea typeface="微软雅黑" pitchFamily="34" charset="-122"/>
              </a:rPr>
              <a:t>SoftBlog</a:t>
            </a:r>
            <a:endParaRPr lang="zh-CN" altLang="zh-CN" sz="7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nimBg="1" autoUpdateAnimBg="0"/>
      <p:bldP spid="20483" grpId="0" bldLvl="0" animBg="1" autoUpdateAnimBg="0"/>
      <p:bldP spid="20484" grpId="0" bldLvl="0" animBg="1" autoUpdateAnimBg="0"/>
      <p:bldP spid="20485" grpId="0" bldLvl="0" animBg="1" autoUpdateAnimBg="0"/>
      <p:bldP spid="20486" grpId="0" bldLvl="0" animBg="1" autoUpdateAnimBg="0"/>
      <p:bldP spid="20487" grpId="0" bldLvl="0" animBg="1" autoUpdateAnimBg="0"/>
      <p:bldP spid="20488" grpId="0" bldLvl="0" animBg="1" autoUpdateAnimBg="0"/>
      <p:bldP spid="20489" grpId="0" bldLvl="0" animBg="1" autoUpdateAnimBg="0"/>
      <p:bldP spid="20490" grpId="0" bldLvl="0" animBg="1" autoUpdateAnimBg="0"/>
      <p:bldP spid="20491" grpId="0" bldLvl="0" animBg="1" autoUpdateAnimBg="0"/>
      <p:bldP spid="20492" grpId="0" bldLvl="0" animBg="1" autoUpdateAnimBg="0"/>
      <p:bldP spid="20493" grpId="0" bldLvl="0" animBg="1" autoUpdateAnimBg="0"/>
      <p:bldP spid="20494" grpId="0" bldLvl="0" animBg="1" autoUpdateAnimBg="0"/>
      <p:bldP spid="20495" grpId="0" bldLvl="0" animBg="1" autoUpdateAnimBg="0"/>
      <p:bldP spid="20496" grpId="0" bldLvl="0" animBg="1" autoUpdateAnimBg="0"/>
      <p:bldP spid="20497" grpId="0" bldLvl="0" animBg="1" autoUpdateAnimBg="0"/>
      <p:bldP spid="20498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前进箭头 342"/>
          <p:cNvSpPr>
            <a:spLocks/>
          </p:cNvSpPr>
          <p:nvPr/>
        </p:nvSpPr>
        <p:spPr bwMode="auto">
          <a:xfrm rot="-2820000">
            <a:off x="353219" y="127794"/>
            <a:ext cx="444500" cy="550862"/>
          </a:xfrm>
          <a:custGeom>
            <a:avLst/>
            <a:gdLst>
              <a:gd name="T0" fmla="*/ 0 w 792088"/>
              <a:gd name="T1" fmla="*/ 0 h 918822"/>
              <a:gd name="T2" fmla="*/ 139981 w 792088"/>
              <a:gd name="T3" fmla="*/ 99000 h 918822"/>
              <a:gd name="T4" fmla="*/ 0 w 792088"/>
              <a:gd name="T5" fmla="*/ 19800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699" name="前进箭头 342"/>
          <p:cNvSpPr>
            <a:spLocks/>
          </p:cNvSpPr>
          <p:nvPr/>
        </p:nvSpPr>
        <p:spPr bwMode="auto">
          <a:xfrm rot="2460000">
            <a:off x="793750" y="1355725"/>
            <a:ext cx="1876425" cy="2330450"/>
          </a:xfrm>
          <a:custGeom>
            <a:avLst/>
            <a:gdLst>
              <a:gd name="T0" fmla="*/ 0 w 792088"/>
              <a:gd name="T1" fmla="*/ 0 h 918822"/>
              <a:gd name="T2" fmla="*/ 10530445 w 792088"/>
              <a:gd name="T3" fmla="*/ 7495948 h 918822"/>
              <a:gd name="T4" fmla="*/ 0 w 792088"/>
              <a:gd name="T5" fmla="*/ 14991897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2500313" y="1711325"/>
            <a:ext cx="1284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1800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2397125" y="2101850"/>
            <a:ext cx="14922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4" name="虚线箭头 46"/>
          <p:cNvSpPr>
            <a:spLocks/>
          </p:cNvSpPr>
          <p:nvPr/>
        </p:nvSpPr>
        <p:spPr bwMode="auto">
          <a:xfrm>
            <a:off x="2962275" y="2320925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5" name="前进箭头 342"/>
          <p:cNvSpPr>
            <a:spLocks/>
          </p:cNvSpPr>
          <p:nvPr/>
        </p:nvSpPr>
        <p:spPr bwMode="auto">
          <a:xfrm rot="-420000">
            <a:off x="4232275" y="1033463"/>
            <a:ext cx="711200" cy="860425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7265 h 918822"/>
              <a:gd name="T4" fmla="*/ 0 w 792088"/>
              <a:gd name="T5" fmla="*/ 75453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6" name="前进箭头 342"/>
          <p:cNvSpPr>
            <a:spLocks/>
          </p:cNvSpPr>
          <p:nvPr/>
        </p:nvSpPr>
        <p:spPr bwMode="auto">
          <a:xfrm rot="5880000">
            <a:off x="4502944" y="2612232"/>
            <a:ext cx="711200" cy="862012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9356 h 918822"/>
              <a:gd name="T4" fmla="*/ 0 w 792088"/>
              <a:gd name="T5" fmla="*/ 758713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3792" cy="1553792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610255" y="174625"/>
            <a:ext cx="6206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mtClean="0">
                <a:solidFill>
                  <a:schemeClr val="bg1"/>
                </a:solidFill>
              </a:rPr>
              <a:t>SoftBlog</a:t>
            </a:r>
            <a:endParaRPr lang="zh-CN" alt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186113" y="995243"/>
            <a:ext cx="7937" cy="204311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718234" y="1387847"/>
            <a:ext cx="1878025" cy="576263"/>
            <a:chOff x="718234" y="1387847"/>
            <a:chExt cx="1878025" cy="576263"/>
          </a:xfrm>
        </p:grpSpPr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1526284" y="1488692"/>
              <a:ext cx="1069975" cy="374571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项目简介</a:t>
              </a:r>
              <a:endParaRPr lang="zh-CN" altLang="zh-CN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Picture 12" descr="lcd-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234" y="1387847"/>
              <a:ext cx="574675" cy="57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组 2"/>
          <p:cNvGrpSpPr/>
          <p:nvPr/>
        </p:nvGrpSpPr>
        <p:grpSpPr>
          <a:xfrm>
            <a:off x="3539905" y="1995860"/>
            <a:ext cx="1779629" cy="574675"/>
            <a:chOff x="3539905" y="1995860"/>
            <a:chExt cx="1779629" cy="57467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4246384" y="2180009"/>
              <a:ext cx="1073150" cy="374571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项目展示</a:t>
              </a:r>
              <a:endParaRPr lang="zh-CN" altLang="zh-CN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6" name="Picture 13" descr="mobile2-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905" y="1995860"/>
              <a:ext cx="576263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3792" cy="15537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前进箭头 342"/>
          <p:cNvSpPr>
            <a:spLocks/>
          </p:cNvSpPr>
          <p:nvPr/>
        </p:nvSpPr>
        <p:spPr bwMode="auto">
          <a:xfrm rot="-2820000">
            <a:off x="353219" y="127794"/>
            <a:ext cx="444500" cy="550862"/>
          </a:xfrm>
          <a:custGeom>
            <a:avLst/>
            <a:gdLst>
              <a:gd name="T0" fmla="*/ 0 w 792088"/>
              <a:gd name="T1" fmla="*/ 0 h 918822"/>
              <a:gd name="T2" fmla="*/ 139981 w 792088"/>
              <a:gd name="T3" fmla="*/ 99000 h 918822"/>
              <a:gd name="T4" fmla="*/ 0 w 792088"/>
              <a:gd name="T5" fmla="*/ 19800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9" name="前进箭头 342"/>
          <p:cNvSpPr>
            <a:spLocks/>
          </p:cNvSpPr>
          <p:nvPr/>
        </p:nvSpPr>
        <p:spPr bwMode="auto">
          <a:xfrm rot="2460000">
            <a:off x="793750" y="1355725"/>
            <a:ext cx="1876425" cy="2330450"/>
          </a:xfrm>
          <a:custGeom>
            <a:avLst/>
            <a:gdLst>
              <a:gd name="T0" fmla="*/ 0 w 792088"/>
              <a:gd name="T1" fmla="*/ 0 h 918822"/>
              <a:gd name="T2" fmla="*/ 10530445 w 792088"/>
              <a:gd name="T3" fmla="*/ 7495948 h 918822"/>
              <a:gd name="T4" fmla="*/ 0 w 792088"/>
              <a:gd name="T5" fmla="*/ 14991897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537164" y="171132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项目简介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610255" y="174625"/>
            <a:ext cx="6206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mtClean="0">
                <a:solidFill>
                  <a:schemeClr val="bg1"/>
                </a:solidFill>
              </a:rPr>
              <a:t>SoftBlog</a:t>
            </a:r>
            <a:endParaRPr lang="zh-CN" altLang="en-US" sz="1800" dirty="0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2397125" y="2101850"/>
            <a:ext cx="14922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4" name="虚线箭头 46"/>
          <p:cNvSpPr>
            <a:spLocks/>
          </p:cNvSpPr>
          <p:nvPr/>
        </p:nvSpPr>
        <p:spPr bwMode="auto">
          <a:xfrm>
            <a:off x="2962275" y="2320925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前进箭头 342"/>
          <p:cNvSpPr>
            <a:spLocks/>
          </p:cNvSpPr>
          <p:nvPr/>
        </p:nvSpPr>
        <p:spPr bwMode="auto">
          <a:xfrm rot="-420000">
            <a:off x="4232275" y="1033463"/>
            <a:ext cx="711200" cy="860425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7265 h 918822"/>
              <a:gd name="T4" fmla="*/ 0 w 792088"/>
              <a:gd name="T5" fmla="*/ 75453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6" name="前进箭头 342"/>
          <p:cNvSpPr>
            <a:spLocks/>
          </p:cNvSpPr>
          <p:nvPr/>
        </p:nvSpPr>
        <p:spPr bwMode="auto">
          <a:xfrm rot="5880000">
            <a:off x="4502944" y="2612232"/>
            <a:ext cx="711200" cy="862012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9356 h 918822"/>
              <a:gd name="T4" fmla="*/ 0 w 792088"/>
              <a:gd name="T5" fmla="*/ 758713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3792" cy="15537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073275" y="1012825"/>
            <a:ext cx="1231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新浪博客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487738" y="1012825"/>
            <a:ext cx="1231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网易博客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902200" y="1012825"/>
            <a:ext cx="1231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搜狐博客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4892675" y="1028700"/>
            <a:ext cx="1588" cy="52546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3478213" y="1028700"/>
            <a:ext cx="1587" cy="52546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2063750" y="1028700"/>
            <a:ext cx="0" cy="525463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292100" y="739775"/>
            <a:ext cx="1516063" cy="2892425"/>
          </a:xfrm>
          <a:prstGeom prst="rect">
            <a:avLst/>
          </a:prstGeom>
          <a:blipFill dpi="0" rotWithShape="0">
            <a:blip r:embed="rId3"/>
            <a:srcRect/>
            <a:stretch>
              <a:fillRect r="-20525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40" name="Rectangle 12"/>
          <p:cNvSpPr>
            <a:spLocks noChangeArrowheads="1"/>
          </p:cNvSpPr>
          <p:nvPr/>
        </p:nvSpPr>
        <p:spPr bwMode="auto">
          <a:xfrm flipH="1">
            <a:off x="287338" y="2365375"/>
            <a:ext cx="1522412" cy="1125538"/>
          </a:xfrm>
          <a:prstGeom prst="rect">
            <a:avLst/>
          </a:prstGeom>
          <a:solidFill>
            <a:srgbClr val="FFFFFF">
              <a:alpha val="8705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5141" name="Text Box 13"/>
          <p:cNvSpPr txBox="1">
            <a:spLocks noChangeArrowheads="1"/>
          </p:cNvSpPr>
          <p:nvPr/>
        </p:nvSpPr>
        <p:spPr bwMode="auto">
          <a:xfrm>
            <a:off x="287338" y="2427288"/>
            <a:ext cx="152082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经过我们小组成员的观察发现，目前网上流行的博客系统功能多样而繁杂，并且充斥着大量的广告，影响用户的体验。因此，经过小组内部讨论，我们决定开发一个界面简洁，操作方便的博客系统。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42" name="虚线箭头 46"/>
          <p:cNvSpPr>
            <a:spLocks/>
          </p:cNvSpPr>
          <p:nvPr/>
        </p:nvSpPr>
        <p:spPr bwMode="auto">
          <a:xfrm>
            <a:off x="2073275" y="539750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-540" r="24171" b="31086"/>
          <a:stretch/>
        </p:blipFill>
        <p:spPr>
          <a:xfrm>
            <a:off x="2063750" y="1807626"/>
            <a:ext cx="1192439" cy="18245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-187" r="4737" b="20596"/>
          <a:stretch/>
        </p:blipFill>
        <p:spPr>
          <a:xfrm>
            <a:off x="3495222" y="1807626"/>
            <a:ext cx="1224416" cy="18277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r="15276" b="11330"/>
          <a:stretch/>
        </p:blipFill>
        <p:spPr>
          <a:xfrm>
            <a:off x="4943248" y="1817688"/>
            <a:ext cx="1218972" cy="18145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矩形 27"/>
          <p:cNvSpPr>
            <a:spLocks noChangeArrowheads="1"/>
          </p:cNvSpPr>
          <p:nvPr/>
        </p:nvSpPr>
        <p:spPr bwMode="auto">
          <a:xfrm>
            <a:off x="6276975" y="3082925"/>
            <a:ext cx="120650" cy="920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b="1" i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158" name="TextBox 28"/>
          <p:cNvSpPr>
            <a:spLocks noChangeArrowheads="1"/>
          </p:cNvSpPr>
          <p:nvPr/>
        </p:nvSpPr>
        <p:spPr bwMode="auto">
          <a:xfrm>
            <a:off x="3038475" y="3394230"/>
            <a:ext cx="5172075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 typeface="Arial" pitchFamily="34" charset="0"/>
              <a:buNone/>
            </a:pPr>
            <a:r>
              <a:rPr lang="zh-CN" altLang="en-US" sz="700" b="1" i="1" dirty="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针对当今年轻人快节奏的生活方式，我们小组制定了这个博客所要追求的目标。</a:t>
            </a:r>
            <a:endParaRPr lang="zh-CN" altLang="en-US" sz="700" b="1" i="1" dirty="0">
              <a:solidFill>
                <a:srgbClr val="EAEAE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9" name="AutoShape 15"/>
          <p:cNvSpPr>
            <a:spLocks noChangeArrowheads="1"/>
          </p:cNvSpPr>
          <p:nvPr/>
        </p:nvSpPr>
        <p:spPr bwMode="auto">
          <a:xfrm>
            <a:off x="5535613" y="3113088"/>
            <a:ext cx="564773" cy="221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00" smtClean="0">
                <a:latin typeface="微软雅黑" pitchFamily="34" charset="-122"/>
                <a:ea typeface="微软雅黑" pitchFamily="34" charset="-122"/>
              </a:rPr>
              <a:t>项目目标</a:t>
            </a:r>
            <a:endParaRPr lang="zh-CN" altLang="zh-CN" sz="7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60" name="虚线箭头 46"/>
          <p:cNvSpPr>
            <a:spLocks/>
          </p:cNvSpPr>
          <p:nvPr/>
        </p:nvSpPr>
        <p:spPr bwMode="auto">
          <a:xfrm>
            <a:off x="493713" y="481013"/>
            <a:ext cx="360362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5 w 839382"/>
              <a:gd name="T11" fmla="*/ 22969 h 466836"/>
              <a:gd name="T12" fmla="*/ 52048 w 839382"/>
              <a:gd name="T13" fmla="*/ 28633 h 466836"/>
              <a:gd name="T14" fmla="*/ 60722 w 839382"/>
              <a:gd name="T15" fmla="*/ 15529 h 466836"/>
              <a:gd name="T16" fmla="*/ 66420 w 839382"/>
              <a:gd name="T17" fmla="*/ 21193 h 466836"/>
              <a:gd name="T18" fmla="*/ 60722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1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2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5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5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27150" y="407988"/>
            <a:ext cx="3735388" cy="2705100"/>
            <a:chOff x="1327150" y="407988"/>
            <a:chExt cx="3735388" cy="2705100"/>
          </a:xfrm>
        </p:grpSpPr>
        <p:pic>
          <p:nvPicPr>
            <p:cNvPr id="6146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150" y="407988"/>
              <a:ext cx="3735388" cy="270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51" name="TextBox 20"/>
            <p:cNvSpPr>
              <a:spLocks noChangeArrowheads="1"/>
            </p:cNvSpPr>
            <p:nvPr/>
          </p:nvSpPr>
          <p:spPr bwMode="auto">
            <a:xfrm>
              <a:off x="2363788" y="2276475"/>
              <a:ext cx="601662" cy="308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1200" b="1" i="1" dirty="0" smtClean="0">
                  <a:solidFill>
                    <a:srgbClr val="3F3F3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酷炫</a:t>
              </a:r>
              <a:endParaRPr lang="zh-CN" altLang="en-US" sz="1200" b="1" i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2" name="TextBox 21"/>
            <p:cNvSpPr>
              <a:spLocks noChangeArrowheads="1"/>
            </p:cNvSpPr>
            <p:nvPr/>
          </p:nvSpPr>
          <p:spPr bwMode="auto">
            <a:xfrm>
              <a:off x="3038475" y="1704975"/>
              <a:ext cx="601663" cy="308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1200" b="1" i="1" dirty="0" smtClean="0">
                  <a:solidFill>
                    <a:srgbClr val="A5A5A5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逼格</a:t>
              </a:r>
              <a:endParaRPr lang="zh-CN" altLang="en-US" sz="1200" b="1" i="1" dirty="0">
                <a:solidFill>
                  <a:srgbClr val="A5A5A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3" name="TextBox 22"/>
            <p:cNvSpPr>
              <a:spLocks noChangeArrowheads="1"/>
            </p:cNvSpPr>
            <p:nvPr/>
          </p:nvSpPr>
          <p:spPr bwMode="auto">
            <a:xfrm>
              <a:off x="3640138" y="1150938"/>
              <a:ext cx="601662" cy="272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1000" b="1" i="1" dirty="0" smtClean="0">
                  <a:solidFill>
                    <a:srgbClr val="BFBFB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多样</a:t>
              </a:r>
              <a:endParaRPr lang="zh-CN" altLang="en-US" sz="1000" b="1" i="1" dirty="0">
                <a:solidFill>
                  <a:srgbClr val="BFBFB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4" name="TextBox 23"/>
            <p:cNvSpPr>
              <a:spLocks noChangeArrowheads="1"/>
            </p:cNvSpPr>
            <p:nvPr/>
          </p:nvSpPr>
          <p:spPr bwMode="auto">
            <a:xfrm>
              <a:off x="3038475" y="681038"/>
              <a:ext cx="601663" cy="254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b="1" i="1" dirty="0" smtClean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简洁</a:t>
              </a:r>
              <a:endParaRPr lang="zh-CN" altLang="en-US" b="1" i="1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5" name="TextBox 24"/>
            <p:cNvSpPr>
              <a:spLocks noChangeArrowheads="1"/>
            </p:cNvSpPr>
            <p:nvPr/>
          </p:nvSpPr>
          <p:spPr bwMode="auto">
            <a:xfrm>
              <a:off x="2566988" y="1217613"/>
              <a:ext cx="601662" cy="2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800" b="1" i="1" dirty="0" smtClean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时尚</a:t>
              </a:r>
              <a:endParaRPr lang="zh-CN" altLang="en-US" sz="800" b="1" i="1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6156" name="TextBox 25"/>
            <p:cNvSpPr>
              <a:spLocks noChangeArrowheads="1"/>
            </p:cNvSpPr>
            <p:nvPr/>
          </p:nvSpPr>
          <p:spPr bwMode="auto">
            <a:xfrm>
              <a:off x="3640138" y="2206625"/>
              <a:ext cx="601662" cy="236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800" b="1" i="1" dirty="0" smtClean="0">
                  <a:solidFill>
                    <a:srgbClr val="D8D8D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大气</a:t>
              </a:r>
              <a:endParaRPr lang="zh-CN" altLang="en-US" sz="800" b="1" i="1" dirty="0">
                <a:solidFill>
                  <a:srgbClr val="D8D8D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7" name="TextBox 23"/>
            <p:cNvSpPr>
              <a:spLocks noChangeArrowheads="1"/>
            </p:cNvSpPr>
            <p:nvPr/>
          </p:nvSpPr>
          <p:spPr bwMode="auto">
            <a:xfrm>
              <a:off x="1440775" y="1658811"/>
              <a:ext cx="1080590" cy="290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1100" b="1" i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符合潮流审美</a:t>
              </a:r>
              <a:endParaRPr lang="zh-CN" altLang="en-US" sz="11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TextBox 23"/>
            <p:cNvSpPr>
              <a:spLocks noChangeArrowheads="1"/>
            </p:cNvSpPr>
            <p:nvPr/>
          </p:nvSpPr>
          <p:spPr bwMode="auto">
            <a:xfrm>
              <a:off x="4232690" y="1585382"/>
              <a:ext cx="601663" cy="381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zh-CN" altLang="en-US" sz="1600" b="1" i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快捷</a:t>
              </a:r>
              <a:endParaRPr lang="zh-CN" altLang="en-US" sz="1600" b="1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48"/>
          <p:cNvGrpSpPr>
            <a:grpSpLocks/>
          </p:cNvGrpSpPr>
          <p:nvPr/>
        </p:nvGrpSpPr>
        <p:grpSpPr bwMode="auto">
          <a:xfrm>
            <a:off x="2319338" y="1804988"/>
            <a:ext cx="1616075" cy="1611312"/>
            <a:chOff x="0" y="0"/>
            <a:chExt cx="2882187" cy="2872142"/>
          </a:xfrm>
        </p:grpSpPr>
        <p:sp>
          <p:nvSpPr>
            <p:cNvPr id="8211" name="新月形 49"/>
            <p:cNvSpPr>
              <a:spLocks noChangeArrowheads="1"/>
            </p:cNvSpPr>
            <p:nvPr/>
          </p:nvSpPr>
          <p:spPr bwMode="auto">
            <a:xfrm rot="-848703">
              <a:off x="0" y="201606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00668B"/>
                </a:gs>
                <a:gs pos="17000">
                  <a:srgbClr val="00668B"/>
                </a:gs>
                <a:gs pos="56000">
                  <a:srgbClr val="0092C8"/>
                </a:gs>
                <a:gs pos="100000">
                  <a:srgbClr val="00B0F0"/>
                </a:gs>
              </a:gsLst>
              <a:lin ang="5400000" scaled="1"/>
            </a:gradFill>
            <a:ln w="31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zh-CN" sz="600" b="1" i="1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Myriad Pro" pitchFamily="34" charset="0"/>
              </a:endParaRPr>
            </a:p>
          </p:txBody>
        </p:sp>
        <p:sp>
          <p:nvSpPr>
            <p:cNvPr id="8212" name="新月形 50"/>
            <p:cNvSpPr>
              <a:spLocks noChangeArrowheads="1"/>
            </p:cNvSpPr>
            <p:nvPr/>
          </p:nvSpPr>
          <p:spPr bwMode="auto">
            <a:xfrm rot="4551297">
              <a:off x="681987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BE1247"/>
                </a:gs>
                <a:gs pos="26999">
                  <a:srgbClr val="D2144F"/>
                </a:gs>
                <a:gs pos="65999">
                  <a:srgbClr val="F87477"/>
                </a:gs>
                <a:gs pos="100000">
                  <a:srgbClr val="FA9496"/>
                </a:gs>
              </a:gsLst>
              <a:lin ang="5400000" scaled="1"/>
            </a:gradFill>
            <a:ln w="31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zh-CN" sz="600" b="1" i="1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Myriad Pro" pitchFamily="34" charset="0"/>
              </a:endParaRPr>
            </a:p>
          </p:txBody>
        </p:sp>
        <p:sp>
          <p:nvSpPr>
            <p:cNvPr id="8213" name="新月形 51"/>
            <p:cNvSpPr>
              <a:spLocks noChangeArrowheads="1"/>
            </p:cNvSpPr>
            <p:nvPr/>
          </p:nvSpPr>
          <p:spPr bwMode="auto">
            <a:xfrm rot="9951297">
              <a:off x="1550532" y="16872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C73E01"/>
                </a:gs>
                <a:gs pos="26999">
                  <a:srgbClr val="FF7711"/>
                </a:gs>
                <a:gs pos="59000">
                  <a:srgbClr val="FFAA01"/>
                </a:gs>
                <a:gs pos="79999">
                  <a:srgbClr val="FFC000"/>
                </a:gs>
                <a:gs pos="100000">
                  <a:srgbClr val="FECE02"/>
                </a:gs>
              </a:gsLst>
              <a:lin ang="5400000" scaled="1"/>
            </a:gradFill>
            <a:ln w="31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zh-CN" sz="600" b="1" i="1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Myriad Pro" pitchFamily="34" charset="0"/>
              </a:endParaRPr>
            </a:p>
          </p:txBody>
        </p:sp>
        <p:sp>
          <p:nvSpPr>
            <p:cNvPr id="8214" name="新月形 52"/>
            <p:cNvSpPr>
              <a:spLocks noChangeArrowheads="1"/>
            </p:cNvSpPr>
            <p:nvPr/>
          </p:nvSpPr>
          <p:spPr bwMode="auto">
            <a:xfrm rot="-6248703">
              <a:off x="879956" y="874656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119707"/>
                </a:gs>
                <a:gs pos="17999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5400000" scaled="1"/>
            </a:gradFill>
            <a:ln w="317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zh-CN" sz="600" b="1" i="1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Myriad Pro" pitchFamily="34" charset="0"/>
              </a:endParaRPr>
            </a:p>
          </p:txBody>
        </p:sp>
      </p:grpSp>
      <p:sp>
        <p:nvSpPr>
          <p:cNvPr id="8196" name="直接连接符 54"/>
          <p:cNvSpPr>
            <a:spLocks noChangeShapeType="1"/>
          </p:cNvSpPr>
          <p:nvPr/>
        </p:nvSpPr>
        <p:spPr bwMode="auto">
          <a:xfrm flipH="1">
            <a:off x="1146175" y="2286000"/>
            <a:ext cx="1270000" cy="0"/>
          </a:xfrm>
          <a:prstGeom prst="line">
            <a:avLst/>
          </a:prstGeom>
          <a:noFill/>
          <a:ln w="12700">
            <a:solidFill>
              <a:srgbClr val="005DDF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直接连接符 55"/>
          <p:cNvSpPr>
            <a:spLocks noChangeShapeType="1"/>
          </p:cNvSpPr>
          <p:nvPr/>
        </p:nvSpPr>
        <p:spPr bwMode="auto">
          <a:xfrm flipH="1">
            <a:off x="1146175" y="3211513"/>
            <a:ext cx="1482725" cy="0"/>
          </a:xfrm>
          <a:prstGeom prst="line">
            <a:avLst/>
          </a:prstGeom>
          <a:noFill/>
          <a:ln w="12700">
            <a:solidFill>
              <a:srgbClr val="119707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直接连接符 56"/>
          <p:cNvSpPr>
            <a:spLocks noChangeShapeType="1"/>
          </p:cNvSpPr>
          <p:nvPr/>
        </p:nvSpPr>
        <p:spPr bwMode="auto">
          <a:xfrm flipH="1">
            <a:off x="3609975" y="1978025"/>
            <a:ext cx="1592263" cy="0"/>
          </a:xfrm>
          <a:prstGeom prst="line">
            <a:avLst/>
          </a:prstGeom>
          <a:noFill/>
          <a:ln w="12700">
            <a:solidFill>
              <a:srgbClr val="BE1247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9" name="直接连接符 57"/>
          <p:cNvSpPr>
            <a:spLocks noChangeShapeType="1"/>
          </p:cNvSpPr>
          <p:nvPr/>
        </p:nvSpPr>
        <p:spPr bwMode="auto">
          <a:xfrm flipH="1">
            <a:off x="3819525" y="2974975"/>
            <a:ext cx="1381125" cy="0"/>
          </a:xfrm>
          <a:prstGeom prst="line">
            <a:avLst/>
          </a:prstGeom>
          <a:noFill/>
          <a:ln w="12700">
            <a:solidFill>
              <a:srgbClr val="C73E0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TextBox 11"/>
          <p:cNvSpPr>
            <a:spLocks noChangeArrowheads="1"/>
          </p:cNvSpPr>
          <p:nvPr/>
        </p:nvSpPr>
        <p:spPr bwMode="auto">
          <a:xfrm flipH="1">
            <a:off x="1446213" y="1917463"/>
            <a:ext cx="1095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800" b="1" dirty="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颜值</a:t>
            </a:r>
            <a:endParaRPr lang="zh-CN" altLang="en-US" sz="1800" b="1" dirty="0">
              <a:solidFill>
                <a:srgbClr val="EAEAE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03" name="直接连接符 62"/>
          <p:cNvSpPr>
            <a:spLocks noChangeShapeType="1"/>
          </p:cNvSpPr>
          <p:nvPr/>
        </p:nvSpPr>
        <p:spPr bwMode="auto">
          <a:xfrm flipH="1">
            <a:off x="1147763" y="2287588"/>
            <a:ext cx="1271587" cy="0"/>
          </a:xfrm>
          <a:prstGeom prst="line">
            <a:avLst/>
          </a:prstGeom>
          <a:noFill/>
          <a:ln w="12700">
            <a:solidFill>
              <a:srgbClr val="005DDF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4" name="直接连接符 63"/>
          <p:cNvSpPr>
            <a:spLocks noChangeShapeType="1"/>
          </p:cNvSpPr>
          <p:nvPr/>
        </p:nvSpPr>
        <p:spPr bwMode="auto">
          <a:xfrm flipH="1">
            <a:off x="1149350" y="3213100"/>
            <a:ext cx="1482725" cy="1588"/>
          </a:xfrm>
          <a:prstGeom prst="line">
            <a:avLst/>
          </a:prstGeom>
          <a:noFill/>
          <a:ln w="12700">
            <a:solidFill>
              <a:srgbClr val="119707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5" name="直接连接符 64"/>
          <p:cNvSpPr>
            <a:spLocks noChangeShapeType="1"/>
          </p:cNvSpPr>
          <p:nvPr/>
        </p:nvSpPr>
        <p:spPr bwMode="auto">
          <a:xfrm flipH="1">
            <a:off x="3614738" y="1979613"/>
            <a:ext cx="1592262" cy="0"/>
          </a:xfrm>
          <a:prstGeom prst="line">
            <a:avLst/>
          </a:prstGeom>
          <a:noFill/>
          <a:ln w="12700">
            <a:solidFill>
              <a:srgbClr val="BE1247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6" name="直接连接符 65"/>
          <p:cNvSpPr>
            <a:spLocks noChangeShapeType="1"/>
          </p:cNvSpPr>
          <p:nvPr/>
        </p:nvSpPr>
        <p:spPr bwMode="auto">
          <a:xfrm flipH="1">
            <a:off x="3824288" y="2978150"/>
            <a:ext cx="1379537" cy="0"/>
          </a:xfrm>
          <a:prstGeom prst="line">
            <a:avLst/>
          </a:prstGeom>
          <a:noFill/>
          <a:ln w="12700">
            <a:solidFill>
              <a:srgbClr val="C73E0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7" name="AutoShape 19"/>
          <p:cNvSpPr>
            <a:spLocks noChangeArrowheads="1"/>
          </p:cNvSpPr>
          <p:nvPr/>
        </p:nvSpPr>
        <p:spPr bwMode="auto">
          <a:xfrm>
            <a:off x="406400" y="384175"/>
            <a:ext cx="574763" cy="221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700" dirty="0" err="1" smtClean="0">
                <a:latin typeface="微软雅黑" pitchFamily="34" charset="-122"/>
                <a:ea typeface="微软雅黑" pitchFamily="34" charset="-122"/>
              </a:rPr>
              <a:t>SoftBlog</a:t>
            </a:r>
            <a:endParaRPr lang="zh-CN" altLang="zh-CN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406400" y="914400"/>
            <a:ext cx="558958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" dirty="0" smtClean="0">
                <a:solidFill>
                  <a:srgbClr val="EAEAEA"/>
                </a:solidFill>
                <a:ea typeface="微软雅黑" pitchFamily="34" charset="-122"/>
              </a:rPr>
              <a:t>我们致力于让我们的产品符合年轻人的审美和生活方式，达到让人们能够更方便地分享自己的兴趣爱好与所见所闻，因此以下的四个因素决定了我们博客的定位。</a:t>
            </a:r>
            <a:endParaRPr lang="zh-CN" altLang="zh-CN" sz="600" dirty="0">
              <a:solidFill>
                <a:srgbClr val="EAEAEA"/>
              </a:solidFill>
              <a:ea typeface="微软雅黑" pitchFamily="34" charset="-122"/>
            </a:endParaRPr>
          </a:p>
        </p:txBody>
      </p:sp>
      <p:sp>
        <p:nvSpPr>
          <p:cNvPr id="8209" name="Line 21"/>
          <p:cNvSpPr>
            <a:spLocks noChangeShapeType="1"/>
          </p:cNvSpPr>
          <p:nvPr/>
        </p:nvSpPr>
        <p:spPr bwMode="auto">
          <a:xfrm>
            <a:off x="406400" y="733425"/>
            <a:ext cx="2495550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210" name="虚线箭头 46"/>
          <p:cNvSpPr>
            <a:spLocks/>
          </p:cNvSpPr>
          <p:nvPr/>
        </p:nvSpPr>
        <p:spPr bwMode="auto">
          <a:xfrm>
            <a:off x="2541588" y="384175"/>
            <a:ext cx="360362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5 w 839382"/>
              <a:gd name="T11" fmla="*/ 22969 h 466836"/>
              <a:gd name="T12" fmla="*/ 52048 w 839382"/>
              <a:gd name="T13" fmla="*/ 28633 h 466836"/>
              <a:gd name="T14" fmla="*/ 60722 w 839382"/>
              <a:gd name="T15" fmla="*/ 15529 h 466836"/>
              <a:gd name="T16" fmla="*/ 66420 w 839382"/>
              <a:gd name="T17" fmla="*/ 21193 h 466836"/>
              <a:gd name="T18" fmla="*/ 60722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1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2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5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5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" name="TextBox 11"/>
          <p:cNvSpPr>
            <a:spLocks noChangeArrowheads="1"/>
          </p:cNvSpPr>
          <p:nvPr/>
        </p:nvSpPr>
        <p:spPr bwMode="auto">
          <a:xfrm flipH="1">
            <a:off x="1456331" y="2833857"/>
            <a:ext cx="1095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800" b="1" dirty="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简单</a:t>
            </a:r>
            <a:endParaRPr lang="zh-CN" altLang="en-US" sz="1800" b="1" dirty="0">
              <a:solidFill>
                <a:srgbClr val="EAEAE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" name="TextBox 11"/>
          <p:cNvSpPr>
            <a:spLocks noChangeArrowheads="1"/>
          </p:cNvSpPr>
          <p:nvPr/>
        </p:nvSpPr>
        <p:spPr bwMode="auto">
          <a:xfrm flipH="1">
            <a:off x="4275806" y="2605643"/>
            <a:ext cx="1095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800" b="1" dirty="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快捷</a:t>
            </a:r>
            <a:endParaRPr lang="zh-CN" altLang="en-US" sz="1800" b="1" dirty="0">
              <a:solidFill>
                <a:srgbClr val="EAEAE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TextBox 11"/>
          <p:cNvSpPr>
            <a:spLocks noChangeArrowheads="1"/>
          </p:cNvSpPr>
          <p:nvPr/>
        </p:nvSpPr>
        <p:spPr bwMode="auto">
          <a:xfrm flipH="1">
            <a:off x="4111625" y="1601291"/>
            <a:ext cx="1095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800" b="1" dirty="0" smtClean="0">
                <a:solidFill>
                  <a:srgbClr val="EAEAE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逼格</a:t>
            </a:r>
            <a:endParaRPr lang="zh-CN" altLang="en-US" sz="1800" b="1" dirty="0">
              <a:solidFill>
                <a:srgbClr val="EAEAE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前进箭头 342"/>
          <p:cNvSpPr>
            <a:spLocks/>
          </p:cNvSpPr>
          <p:nvPr/>
        </p:nvSpPr>
        <p:spPr bwMode="auto">
          <a:xfrm rot="-2820000">
            <a:off x="353219" y="127794"/>
            <a:ext cx="444500" cy="550862"/>
          </a:xfrm>
          <a:custGeom>
            <a:avLst/>
            <a:gdLst>
              <a:gd name="T0" fmla="*/ 0 w 792088"/>
              <a:gd name="T1" fmla="*/ 0 h 918822"/>
              <a:gd name="T2" fmla="*/ 139981 w 792088"/>
              <a:gd name="T3" fmla="*/ 99000 h 918822"/>
              <a:gd name="T4" fmla="*/ 0 w 792088"/>
              <a:gd name="T5" fmla="*/ 19800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39" name="前进箭头 342"/>
          <p:cNvSpPr>
            <a:spLocks/>
          </p:cNvSpPr>
          <p:nvPr/>
        </p:nvSpPr>
        <p:spPr bwMode="auto">
          <a:xfrm rot="2460000">
            <a:off x="793750" y="1355725"/>
            <a:ext cx="1876425" cy="2330450"/>
          </a:xfrm>
          <a:custGeom>
            <a:avLst/>
            <a:gdLst>
              <a:gd name="T0" fmla="*/ 0 w 792088"/>
              <a:gd name="T1" fmla="*/ 0 h 918822"/>
              <a:gd name="T2" fmla="*/ 10530445 w 792088"/>
              <a:gd name="T3" fmla="*/ 7495948 h 918822"/>
              <a:gd name="T4" fmla="*/ 0 w 792088"/>
              <a:gd name="T5" fmla="*/ 14991897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537165" y="171132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项目展示</a:t>
            </a:r>
            <a:endParaRPr lang="zh-CN" altLang="en-US" sz="1800" dirty="0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2397125" y="2101850"/>
            <a:ext cx="14922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4" name="虚线箭头 46"/>
          <p:cNvSpPr>
            <a:spLocks/>
          </p:cNvSpPr>
          <p:nvPr/>
        </p:nvSpPr>
        <p:spPr bwMode="auto">
          <a:xfrm>
            <a:off x="2962275" y="2320925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5" name="前进箭头 342"/>
          <p:cNvSpPr>
            <a:spLocks/>
          </p:cNvSpPr>
          <p:nvPr/>
        </p:nvSpPr>
        <p:spPr bwMode="auto">
          <a:xfrm rot="-420000">
            <a:off x="4232275" y="1033463"/>
            <a:ext cx="711200" cy="860425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7265 h 918822"/>
              <a:gd name="T4" fmla="*/ 0 w 792088"/>
              <a:gd name="T5" fmla="*/ 754530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6" name="前进箭头 342"/>
          <p:cNvSpPr>
            <a:spLocks/>
          </p:cNvSpPr>
          <p:nvPr/>
        </p:nvSpPr>
        <p:spPr bwMode="auto">
          <a:xfrm rot="5880000">
            <a:off x="4502944" y="2612232"/>
            <a:ext cx="711200" cy="862012"/>
          </a:xfrm>
          <a:custGeom>
            <a:avLst/>
            <a:gdLst>
              <a:gd name="T0" fmla="*/ 0 w 792088"/>
              <a:gd name="T1" fmla="*/ 0 h 918822"/>
              <a:gd name="T2" fmla="*/ 573361 w 792088"/>
              <a:gd name="T3" fmla="*/ 379356 h 918822"/>
              <a:gd name="T4" fmla="*/ 0 w 792088"/>
              <a:gd name="T5" fmla="*/ 758713 h 918822"/>
              <a:gd name="T6" fmla="*/ 0 w 792088"/>
              <a:gd name="T7" fmla="*/ 0 h 9188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3792" cy="1553792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610255" y="174625"/>
            <a:ext cx="62068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mtClean="0">
                <a:solidFill>
                  <a:schemeClr val="bg1"/>
                </a:solidFill>
              </a:rPr>
              <a:t>SoftBlog</a:t>
            </a:r>
            <a:endParaRPr lang="zh-CN" alt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椭圆 9"/>
          <p:cNvSpPr>
            <a:spLocks noChangeArrowheads="1"/>
          </p:cNvSpPr>
          <p:nvPr/>
        </p:nvSpPr>
        <p:spPr bwMode="auto">
          <a:xfrm>
            <a:off x="1639887" y="1937544"/>
            <a:ext cx="695325" cy="695325"/>
          </a:xfrm>
          <a:prstGeom prst="ellipse">
            <a:avLst/>
          </a:prstGeom>
          <a:noFill/>
          <a:ln w="104775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800" dirty="0" smtClean="0">
                <a:solidFill>
                  <a:schemeClr val="bg1"/>
                </a:solidFill>
                <a:ea typeface="微软雅黑" pitchFamily="34" charset="-122"/>
              </a:rPr>
              <a:t>数据库</a:t>
            </a:r>
            <a:endParaRPr lang="zh-CN" altLang="en-US" sz="8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3315" name="直接连接符 10"/>
          <p:cNvSpPr>
            <a:spLocks noChangeShapeType="1"/>
          </p:cNvSpPr>
          <p:nvPr/>
        </p:nvSpPr>
        <p:spPr bwMode="auto">
          <a:xfrm flipV="1">
            <a:off x="2130425" y="1481138"/>
            <a:ext cx="128588" cy="32067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直接连接符 11"/>
          <p:cNvSpPr>
            <a:spLocks noChangeShapeType="1"/>
          </p:cNvSpPr>
          <p:nvPr/>
        </p:nvSpPr>
        <p:spPr bwMode="auto">
          <a:xfrm flipV="1">
            <a:off x="2486025" y="1847850"/>
            <a:ext cx="366713" cy="47625"/>
          </a:xfrm>
          <a:prstGeom prst="line">
            <a:avLst/>
          </a:prstGeom>
          <a:noFill/>
          <a:ln w="6350">
            <a:solidFill>
              <a:srgbClr val="F79646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直接连接符 12"/>
          <p:cNvSpPr>
            <a:spLocks noChangeShapeType="1"/>
          </p:cNvSpPr>
          <p:nvPr/>
        </p:nvSpPr>
        <p:spPr bwMode="auto">
          <a:xfrm>
            <a:off x="2695575" y="2265363"/>
            <a:ext cx="315913" cy="58737"/>
          </a:xfrm>
          <a:prstGeom prst="line">
            <a:avLst/>
          </a:prstGeom>
          <a:noFill/>
          <a:ln w="635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直接连接符 13"/>
          <p:cNvSpPr>
            <a:spLocks noChangeShapeType="1"/>
          </p:cNvSpPr>
          <p:nvPr/>
        </p:nvSpPr>
        <p:spPr bwMode="auto">
          <a:xfrm>
            <a:off x="1344613" y="1412875"/>
            <a:ext cx="180975" cy="231775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直接连接符 14"/>
          <p:cNvSpPr>
            <a:spLocks noChangeShapeType="1"/>
          </p:cNvSpPr>
          <p:nvPr/>
        </p:nvSpPr>
        <p:spPr bwMode="auto">
          <a:xfrm>
            <a:off x="1016000" y="2190750"/>
            <a:ext cx="315913" cy="60325"/>
          </a:xfrm>
          <a:prstGeom prst="line">
            <a:avLst/>
          </a:prstGeom>
          <a:noFill/>
          <a:ln w="6350">
            <a:solidFill>
              <a:srgbClr val="8064A2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直接连接符 15"/>
          <p:cNvSpPr>
            <a:spLocks noChangeShapeType="1"/>
          </p:cNvSpPr>
          <p:nvPr/>
        </p:nvSpPr>
        <p:spPr bwMode="auto">
          <a:xfrm>
            <a:off x="2257425" y="1485900"/>
            <a:ext cx="517525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直接连接符 16"/>
          <p:cNvSpPr>
            <a:spLocks noChangeShapeType="1"/>
          </p:cNvSpPr>
          <p:nvPr/>
        </p:nvSpPr>
        <p:spPr bwMode="auto">
          <a:xfrm>
            <a:off x="2854325" y="1849438"/>
            <a:ext cx="517525" cy="0"/>
          </a:xfrm>
          <a:prstGeom prst="line">
            <a:avLst/>
          </a:prstGeom>
          <a:noFill/>
          <a:ln w="9525">
            <a:solidFill>
              <a:srgbClr val="F7964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直接连接符 17"/>
          <p:cNvSpPr>
            <a:spLocks noChangeShapeType="1"/>
          </p:cNvSpPr>
          <p:nvPr/>
        </p:nvSpPr>
        <p:spPr bwMode="auto">
          <a:xfrm>
            <a:off x="3013075" y="2322513"/>
            <a:ext cx="5159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直接连接符 18"/>
          <p:cNvSpPr>
            <a:spLocks noChangeShapeType="1"/>
          </p:cNvSpPr>
          <p:nvPr/>
        </p:nvSpPr>
        <p:spPr bwMode="auto">
          <a:xfrm>
            <a:off x="1471613" y="3249613"/>
            <a:ext cx="515937" cy="0"/>
          </a:xfrm>
          <a:prstGeom prst="line">
            <a:avLst/>
          </a:prstGeom>
          <a:noFill/>
          <a:ln w="9525">
            <a:solidFill>
              <a:srgbClr val="00B0F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直接连接符 19"/>
          <p:cNvSpPr>
            <a:spLocks noChangeShapeType="1"/>
          </p:cNvSpPr>
          <p:nvPr/>
        </p:nvSpPr>
        <p:spPr bwMode="auto">
          <a:xfrm>
            <a:off x="2743200" y="2930525"/>
            <a:ext cx="517525" cy="0"/>
          </a:xfrm>
          <a:prstGeom prst="line">
            <a:avLst/>
          </a:prstGeom>
          <a:noFill/>
          <a:ln w="9525">
            <a:solidFill>
              <a:srgbClr val="00B05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5" name="直接连接符 20"/>
          <p:cNvSpPr>
            <a:spLocks noChangeShapeType="1"/>
          </p:cNvSpPr>
          <p:nvPr/>
        </p:nvSpPr>
        <p:spPr bwMode="auto">
          <a:xfrm>
            <a:off x="715963" y="2816225"/>
            <a:ext cx="515937" cy="1588"/>
          </a:xfrm>
          <a:prstGeom prst="line">
            <a:avLst/>
          </a:prstGeom>
          <a:noFill/>
          <a:ln w="9525">
            <a:solidFill>
              <a:srgbClr val="007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6" name="直接连接符 21"/>
          <p:cNvSpPr>
            <a:spLocks noChangeShapeType="1"/>
          </p:cNvSpPr>
          <p:nvPr/>
        </p:nvSpPr>
        <p:spPr bwMode="auto">
          <a:xfrm>
            <a:off x="498475" y="2190750"/>
            <a:ext cx="517525" cy="0"/>
          </a:xfrm>
          <a:prstGeom prst="line">
            <a:avLst/>
          </a:prstGeom>
          <a:noFill/>
          <a:ln w="9525">
            <a:solidFill>
              <a:srgbClr val="8064A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7" name="直接连接符 22"/>
          <p:cNvSpPr>
            <a:spLocks noChangeShapeType="1"/>
          </p:cNvSpPr>
          <p:nvPr/>
        </p:nvSpPr>
        <p:spPr bwMode="auto">
          <a:xfrm>
            <a:off x="830263" y="1416050"/>
            <a:ext cx="515937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8" name="TextBox 23"/>
          <p:cNvSpPr>
            <a:spLocks noChangeArrowheads="1"/>
          </p:cNvSpPr>
          <p:nvPr/>
        </p:nvSpPr>
        <p:spPr bwMode="auto">
          <a:xfrm>
            <a:off x="2098675" y="1294834"/>
            <a:ext cx="83502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文章</a:t>
            </a:r>
            <a:r>
              <a:rPr lang="en-US" altLang="zh-CN" sz="800" dirty="0">
                <a:solidFill>
                  <a:schemeClr val="bg1"/>
                </a:solidFill>
              </a:rPr>
              <a:t> Article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29" name="TextBox 24"/>
          <p:cNvSpPr>
            <a:spLocks noChangeArrowheads="1"/>
          </p:cNvSpPr>
          <p:nvPr/>
        </p:nvSpPr>
        <p:spPr bwMode="auto">
          <a:xfrm>
            <a:off x="2852738" y="2133034"/>
            <a:ext cx="9398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评论 Comment</a:t>
            </a:r>
            <a:r>
              <a:rPr lang="zh-CN" altLang="zh-CN" sz="800" dirty="0">
                <a:solidFill>
                  <a:schemeClr val="bg1"/>
                </a:solidFill>
              </a:rPr>
              <a:t> </a:t>
            </a:r>
            <a:endParaRPr lang="zh-CN" altLang="en-US" sz="6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3330" name="TextBox 25"/>
          <p:cNvSpPr>
            <a:spLocks noChangeArrowheads="1"/>
          </p:cNvSpPr>
          <p:nvPr/>
        </p:nvSpPr>
        <p:spPr bwMode="auto">
          <a:xfrm>
            <a:off x="2701925" y="1659960"/>
            <a:ext cx="8334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标签 </a:t>
            </a:r>
            <a:r>
              <a:rPr lang="en-US" altLang="zh-CN" sz="800" dirty="0">
                <a:solidFill>
                  <a:schemeClr val="bg1"/>
                </a:solidFill>
              </a:rPr>
              <a:t>Tag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1" name="TextBox 26"/>
          <p:cNvSpPr>
            <a:spLocks noChangeArrowheads="1"/>
          </p:cNvSpPr>
          <p:nvPr/>
        </p:nvSpPr>
        <p:spPr bwMode="auto">
          <a:xfrm>
            <a:off x="2626520" y="2732887"/>
            <a:ext cx="137318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文章收藏夹 </a:t>
            </a:r>
            <a:r>
              <a:rPr lang="en-US" altLang="zh-CN" sz="800" dirty="0" err="1">
                <a:solidFill>
                  <a:schemeClr val="bg1"/>
                </a:solidFill>
              </a:rPr>
              <a:t>ArticleFavorite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2" name="TextBox 27"/>
          <p:cNvSpPr>
            <a:spLocks noChangeArrowheads="1"/>
          </p:cNvSpPr>
          <p:nvPr/>
        </p:nvSpPr>
        <p:spPr bwMode="auto">
          <a:xfrm>
            <a:off x="830263" y="3038208"/>
            <a:ext cx="120102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用户类型 </a:t>
            </a:r>
            <a:r>
              <a:rPr lang="en-US" altLang="zh-CN" sz="800" dirty="0" err="1">
                <a:solidFill>
                  <a:schemeClr val="bg1"/>
                </a:solidFill>
              </a:rPr>
              <a:t>BloggerType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3" name="TextBox 28"/>
          <p:cNvSpPr>
            <a:spLocks noChangeArrowheads="1"/>
          </p:cNvSpPr>
          <p:nvPr/>
        </p:nvSpPr>
        <p:spPr bwMode="auto">
          <a:xfrm>
            <a:off x="110291" y="2605638"/>
            <a:ext cx="150841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</a:rPr>
              <a:t> </a:t>
            </a:r>
            <a:r>
              <a:rPr lang="zh-CN" altLang="zh-CN" sz="800" dirty="0" smtClean="0">
                <a:solidFill>
                  <a:schemeClr val="bg1"/>
                </a:solidFill>
              </a:rPr>
              <a:t>用户</a:t>
            </a:r>
            <a:r>
              <a:rPr lang="zh-CN" altLang="zh-CN" sz="800" dirty="0">
                <a:solidFill>
                  <a:schemeClr val="bg1"/>
                </a:solidFill>
              </a:rPr>
              <a:t>关注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</a:rPr>
              <a:t>BloggerFavorite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4" name="TextBox 29"/>
          <p:cNvSpPr>
            <a:spLocks noChangeArrowheads="1"/>
          </p:cNvSpPr>
          <p:nvPr/>
        </p:nvSpPr>
        <p:spPr bwMode="auto">
          <a:xfrm>
            <a:off x="438150" y="1993562"/>
            <a:ext cx="118427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私信 </a:t>
            </a:r>
            <a:r>
              <a:rPr lang="en-US" altLang="zh-CN" sz="800" dirty="0">
                <a:solidFill>
                  <a:schemeClr val="bg1"/>
                </a:solidFill>
              </a:rPr>
              <a:t>Message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5" name="TextBox 30"/>
          <p:cNvSpPr>
            <a:spLocks noChangeArrowheads="1"/>
          </p:cNvSpPr>
          <p:nvPr/>
        </p:nvSpPr>
        <p:spPr bwMode="auto">
          <a:xfrm>
            <a:off x="679450" y="1222603"/>
            <a:ext cx="8334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用户 </a:t>
            </a:r>
            <a:r>
              <a:rPr lang="en-US" altLang="zh-CN" sz="800" dirty="0">
                <a:solidFill>
                  <a:schemeClr val="bg1"/>
                </a:solidFill>
              </a:rPr>
              <a:t>Blogger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13336" name="直接连接符 31"/>
          <p:cNvSpPr>
            <a:spLocks noChangeShapeType="1"/>
          </p:cNvSpPr>
          <p:nvPr/>
        </p:nvSpPr>
        <p:spPr bwMode="auto">
          <a:xfrm flipV="1">
            <a:off x="1235075" y="2773363"/>
            <a:ext cx="368300" cy="46037"/>
          </a:xfrm>
          <a:prstGeom prst="line">
            <a:avLst/>
          </a:prstGeom>
          <a:noFill/>
          <a:ln w="6350">
            <a:solidFill>
              <a:srgbClr val="0070C0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7" name="直接连接符 32"/>
          <p:cNvSpPr>
            <a:spLocks noChangeShapeType="1"/>
          </p:cNvSpPr>
          <p:nvPr/>
        </p:nvSpPr>
        <p:spPr bwMode="auto">
          <a:xfrm flipV="1">
            <a:off x="1990725" y="2930525"/>
            <a:ext cx="128588" cy="320675"/>
          </a:xfrm>
          <a:prstGeom prst="line">
            <a:avLst/>
          </a:prstGeom>
          <a:noFill/>
          <a:ln w="6350">
            <a:solidFill>
              <a:srgbClr val="00B0F0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8" name="直接连接符 33"/>
          <p:cNvSpPr>
            <a:spLocks noChangeShapeType="1"/>
          </p:cNvSpPr>
          <p:nvPr/>
        </p:nvSpPr>
        <p:spPr bwMode="auto">
          <a:xfrm>
            <a:off x="2560638" y="2698750"/>
            <a:ext cx="182562" cy="231775"/>
          </a:xfrm>
          <a:prstGeom prst="line">
            <a:avLst/>
          </a:prstGeom>
          <a:noFill/>
          <a:ln w="6350">
            <a:solidFill>
              <a:srgbClr val="00B05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AutoShape 35"/>
          <p:cNvSpPr>
            <a:spLocks noChangeArrowheads="1"/>
          </p:cNvSpPr>
          <p:nvPr/>
        </p:nvSpPr>
        <p:spPr bwMode="auto">
          <a:xfrm>
            <a:off x="3883025" y="758825"/>
            <a:ext cx="651887" cy="221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数据库设计</a:t>
            </a:r>
            <a:endParaRPr lang="zh-CN" altLang="zh-CN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40" name="Text Box 36"/>
          <p:cNvSpPr txBox="1">
            <a:spLocks noChangeArrowheads="1"/>
          </p:cNvSpPr>
          <p:nvPr/>
        </p:nvSpPr>
        <p:spPr bwMode="auto">
          <a:xfrm>
            <a:off x="3883025" y="1546225"/>
            <a:ext cx="20701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/>
            <a:r>
              <a:rPr lang="en-US" altLang="zh-CN" sz="700" dirty="0" smtClean="0">
                <a:solidFill>
                  <a:schemeClr val="bg1"/>
                </a:solidFill>
              </a:rPr>
              <a:t>1</a:t>
            </a:r>
            <a:r>
              <a:rPr lang="zh-CN" altLang="en-US" sz="700" dirty="0" smtClean="0">
                <a:solidFill>
                  <a:schemeClr val="bg1"/>
                </a:solidFill>
              </a:rPr>
              <a:t>、</a:t>
            </a:r>
            <a:r>
              <a:rPr lang="zh-CN" altLang="zh-CN" sz="700" dirty="0" smtClean="0">
                <a:solidFill>
                  <a:schemeClr val="bg1"/>
                </a:solidFill>
              </a:rPr>
              <a:t>游客</a:t>
            </a:r>
            <a:endParaRPr lang="zh-CN" altLang="zh-CN" sz="700" dirty="0">
              <a:solidFill>
                <a:schemeClr val="bg1"/>
              </a:solidFill>
            </a:endParaRPr>
          </a:p>
          <a:p>
            <a:r>
              <a:rPr lang="zh-CN" altLang="en-US" sz="700" dirty="0" smtClean="0">
                <a:solidFill>
                  <a:schemeClr val="bg1"/>
                </a:solidFill>
              </a:rPr>
              <a:t>    </a:t>
            </a:r>
            <a:r>
              <a:rPr lang="zh-CN" altLang="zh-CN" sz="700" dirty="0" smtClean="0">
                <a:solidFill>
                  <a:schemeClr val="bg1"/>
                </a:solidFill>
              </a:rPr>
              <a:t>游客</a:t>
            </a:r>
            <a:r>
              <a:rPr lang="zh-CN" altLang="zh-CN" sz="700" dirty="0">
                <a:solidFill>
                  <a:schemeClr val="bg1"/>
                </a:solidFill>
              </a:rPr>
              <a:t>可以浏览其他人的个人主页，查看博主的日记、博主个人资料、最近动态等等。但是，不能对日记，相册进行评论，不能在博主个人主页留言。</a:t>
            </a:r>
          </a:p>
          <a:p>
            <a:pPr lvl="0"/>
            <a:r>
              <a:rPr lang="en-US" altLang="zh-CN" sz="700" dirty="0" smtClean="0">
                <a:solidFill>
                  <a:schemeClr val="bg1"/>
                </a:solidFill>
              </a:rPr>
              <a:t>2</a:t>
            </a:r>
            <a:r>
              <a:rPr lang="zh-CN" altLang="en-US" sz="700" dirty="0" smtClean="0">
                <a:solidFill>
                  <a:schemeClr val="bg1"/>
                </a:solidFill>
              </a:rPr>
              <a:t>、</a:t>
            </a:r>
            <a:r>
              <a:rPr lang="zh-CN" altLang="zh-CN" sz="700" dirty="0" smtClean="0">
                <a:solidFill>
                  <a:schemeClr val="bg1"/>
                </a:solidFill>
              </a:rPr>
              <a:t>博主</a:t>
            </a:r>
            <a:endParaRPr lang="zh-CN" altLang="zh-CN" sz="700" dirty="0">
              <a:solidFill>
                <a:schemeClr val="bg1"/>
              </a:solidFill>
            </a:endParaRPr>
          </a:p>
          <a:p>
            <a:r>
              <a:rPr lang="zh-CN" altLang="en-US" sz="700" dirty="0" smtClean="0">
                <a:solidFill>
                  <a:schemeClr val="bg1"/>
                </a:solidFill>
              </a:rPr>
              <a:t>    </a:t>
            </a:r>
            <a:r>
              <a:rPr lang="zh-CN" altLang="zh-CN" sz="700" dirty="0" smtClean="0">
                <a:solidFill>
                  <a:schemeClr val="bg1"/>
                </a:solidFill>
              </a:rPr>
              <a:t>博主</a:t>
            </a:r>
            <a:r>
              <a:rPr lang="zh-CN" altLang="zh-CN" sz="700" dirty="0">
                <a:solidFill>
                  <a:schemeClr val="bg1"/>
                </a:solidFill>
              </a:rPr>
              <a:t>进入个人管理中心，可以管理日记。可以去信息平台，了解一些最新动态和查询一些需要的信息。博主同时还具有访问其他人（好友或注册用户）的个人主页，可以对自己关注的好友的日记进行评论，还可以在自己好友的个人主页上留言。</a:t>
            </a:r>
          </a:p>
          <a:p>
            <a:pPr lvl="0"/>
            <a:r>
              <a:rPr lang="en-US" altLang="zh-CN" sz="700" dirty="0" smtClean="0">
                <a:solidFill>
                  <a:schemeClr val="bg1"/>
                </a:solidFill>
              </a:rPr>
              <a:t>3</a:t>
            </a:r>
            <a:r>
              <a:rPr lang="zh-CN" altLang="en-US" sz="700" dirty="0" smtClean="0">
                <a:solidFill>
                  <a:schemeClr val="bg1"/>
                </a:solidFill>
              </a:rPr>
              <a:t>、</a:t>
            </a:r>
            <a:r>
              <a:rPr lang="zh-CN" altLang="zh-CN" sz="700" dirty="0" smtClean="0">
                <a:solidFill>
                  <a:schemeClr val="bg1"/>
                </a:solidFill>
              </a:rPr>
              <a:t>管理员</a:t>
            </a:r>
            <a:endParaRPr lang="zh-CN" altLang="zh-CN" sz="700" dirty="0">
              <a:solidFill>
                <a:schemeClr val="bg1"/>
              </a:solidFill>
            </a:endParaRPr>
          </a:p>
          <a:p>
            <a:r>
              <a:rPr lang="zh-CN" altLang="en-US" sz="700" dirty="0" smtClean="0">
                <a:solidFill>
                  <a:schemeClr val="bg1"/>
                </a:solidFill>
              </a:rPr>
              <a:t>    </a:t>
            </a:r>
            <a:r>
              <a:rPr lang="zh-CN" altLang="zh-CN" sz="700" dirty="0" smtClean="0">
                <a:solidFill>
                  <a:schemeClr val="bg1"/>
                </a:solidFill>
              </a:rPr>
              <a:t>系统</a:t>
            </a:r>
            <a:r>
              <a:rPr lang="zh-CN" altLang="zh-CN" sz="700" dirty="0">
                <a:solidFill>
                  <a:schemeClr val="bg1"/>
                </a:solidFill>
              </a:rPr>
              <a:t>管理员，具有所有权限，查看日记和上传的照片是否非法，若非法，并是图片，用系统默认的图片代替，若是文字，不显示，并提示用户，此日记未通过审核。同时具有管理用户，管理聊天的权限。</a:t>
            </a:r>
            <a:r>
              <a:rPr lang="en-US" altLang="zh-CN" sz="700" dirty="0">
                <a:solidFill>
                  <a:schemeClr val="bg1"/>
                </a:solidFill>
              </a:rPr>
              <a:t>  </a:t>
            </a:r>
            <a:r>
              <a:rPr lang="zh-CN" altLang="zh-CN" sz="700" dirty="0">
                <a:solidFill>
                  <a:schemeClr val="bg1"/>
                </a:solidFill>
              </a:rPr>
              <a:t>系统管理员，可以更新信息平台的所有信息，包括，添加信息，删除过期信息，添加信息分类，整理信息等等。</a:t>
            </a:r>
          </a:p>
        </p:txBody>
      </p:sp>
      <p:sp>
        <p:nvSpPr>
          <p:cNvPr id="13341" name="Line 37"/>
          <p:cNvSpPr>
            <a:spLocks noChangeShapeType="1"/>
          </p:cNvSpPr>
          <p:nvPr/>
        </p:nvSpPr>
        <p:spPr bwMode="auto">
          <a:xfrm>
            <a:off x="3883025" y="1225550"/>
            <a:ext cx="2070100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42" name="虚线箭头 46"/>
          <p:cNvSpPr>
            <a:spLocks/>
          </p:cNvSpPr>
          <p:nvPr/>
        </p:nvSpPr>
        <p:spPr bwMode="auto">
          <a:xfrm>
            <a:off x="5592763" y="758825"/>
            <a:ext cx="360362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5 w 839382"/>
              <a:gd name="T11" fmla="*/ 22969 h 466836"/>
              <a:gd name="T12" fmla="*/ 52048 w 839382"/>
              <a:gd name="T13" fmla="*/ 28633 h 466836"/>
              <a:gd name="T14" fmla="*/ 60722 w 839382"/>
              <a:gd name="T15" fmla="*/ 15529 h 466836"/>
              <a:gd name="T16" fmla="*/ 66420 w 839382"/>
              <a:gd name="T17" fmla="*/ 21193 h 466836"/>
              <a:gd name="T18" fmla="*/ 60722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1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2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5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5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 r="-1112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434975" y="2041525"/>
            <a:ext cx="566737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642938" y="1949450"/>
            <a:ext cx="200025" cy="20002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1473200" y="1949450"/>
            <a:ext cx="200025" cy="20002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2303463" y="1949450"/>
            <a:ext cx="200025" cy="20002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3133725" y="1949450"/>
            <a:ext cx="200025" cy="200025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3962400" y="1949450"/>
            <a:ext cx="200025" cy="2000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4792663" y="1949450"/>
            <a:ext cx="200025" cy="20002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5622925" y="1949450"/>
            <a:ext cx="200025" cy="2000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>
            <a:off x="739775" y="1471613"/>
            <a:ext cx="1588" cy="4778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636588" y="1287463"/>
            <a:ext cx="200025" cy="2000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1563688" y="2149475"/>
            <a:ext cx="1587" cy="479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>
            <a:off x="2400300" y="1471613"/>
            <a:ext cx="1588" cy="4778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>
            <a:off x="3230563" y="2139950"/>
            <a:ext cx="0" cy="479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>
            <a:off x="4062413" y="1471613"/>
            <a:ext cx="1587" cy="4778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>
            <a:off x="4887913" y="2139950"/>
            <a:ext cx="0" cy="479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>
            <a:off x="5710238" y="1471613"/>
            <a:ext cx="0" cy="4778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2305050" y="1271588"/>
            <a:ext cx="200025" cy="200025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1468438" y="2619375"/>
            <a:ext cx="200025" cy="20002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3128963" y="2628900"/>
            <a:ext cx="200025" cy="2000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3962400" y="1270000"/>
            <a:ext cx="200025" cy="2000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4794250" y="2609850"/>
            <a:ext cx="200025" cy="20002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11" name="AutoShape 27"/>
          <p:cNvSpPr>
            <a:spLocks noChangeArrowheads="1"/>
          </p:cNvSpPr>
          <p:nvPr/>
        </p:nvSpPr>
        <p:spPr bwMode="auto">
          <a:xfrm>
            <a:off x="5616575" y="1279525"/>
            <a:ext cx="190500" cy="192088"/>
          </a:xfrm>
          <a:prstGeom prst="diamond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  <p:sp>
        <p:nvSpPr>
          <p:cNvPr id="16415" name="虚线箭头 46"/>
          <p:cNvSpPr>
            <a:spLocks/>
          </p:cNvSpPr>
          <p:nvPr/>
        </p:nvSpPr>
        <p:spPr bwMode="auto">
          <a:xfrm>
            <a:off x="5822950" y="3541713"/>
            <a:ext cx="360363" cy="200025"/>
          </a:xfrm>
          <a:custGeom>
            <a:avLst/>
            <a:gdLst>
              <a:gd name="T0" fmla="*/ 49071 w 839382"/>
              <a:gd name="T1" fmla="*/ 31058 h 466836"/>
              <a:gd name="T2" fmla="*/ 43373 w 839382"/>
              <a:gd name="T3" fmla="*/ 36722 h 466836"/>
              <a:gd name="T4" fmla="*/ 43373 w 839382"/>
              <a:gd name="T5" fmla="*/ 23293 h 466836"/>
              <a:gd name="T6" fmla="*/ 49071 w 839382"/>
              <a:gd name="T7" fmla="*/ 28957 h 466836"/>
              <a:gd name="T8" fmla="*/ 43373 w 839382"/>
              <a:gd name="T9" fmla="*/ 23293 h 466836"/>
              <a:gd name="T10" fmla="*/ 57746 w 839382"/>
              <a:gd name="T11" fmla="*/ 22969 h 466836"/>
              <a:gd name="T12" fmla="*/ 52048 w 839382"/>
              <a:gd name="T13" fmla="*/ 28633 h 466836"/>
              <a:gd name="T14" fmla="*/ 60723 w 839382"/>
              <a:gd name="T15" fmla="*/ 15529 h 466836"/>
              <a:gd name="T16" fmla="*/ 66420 w 839382"/>
              <a:gd name="T17" fmla="*/ 21193 h 466836"/>
              <a:gd name="T18" fmla="*/ 60723 w 839382"/>
              <a:gd name="T19" fmla="*/ 15529 h 466836"/>
              <a:gd name="T20" fmla="*/ 49071 w 839382"/>
              <a:gd name="T21" fmla="*/ 15529 h 466836"/>
              <a:gd name="T22" fmla="*/ 43373 w 839382"/>
              <a:gd name="T23" fmla="*/ 21193 h 466836"/>
              <a:gd name="T24" fmla="*/ 34698 w 839382"/>
              <a:gd name="T25" fmla="*/ 15529 h 466836"/>
              <a:gd name="T26" fmla="*/ 40396 w 839382"/>
              <a:gd name="T27" fmla="*/ 21193 h 466836"/>
              <a:gd name="T28" fmla="*/ 34698 w 839382"/>
              <a:gd name="T29" fmla="*/ 15529 h 466836"/>
              <a:gd name="T30" fmla="*/ 31722 w 839382"/>
              <a:gd name="T31" fmla="*/ 15529 h 466836"/>
              <a:gd name="T32" fmla="*/ 26024 w 839382"/>
              <a:gd name="T33" fmla="*/ 21193 h 466836"/>
              <a:gd name="T34" fmla="*/ 17349 w 839382"/>
              <a:gd name="T35" fmla="*/ 15529 h 466836"/>
              <a:gd name="T36" fmla="*/ 23047 w 839382"/>
              <a:gd name="T37" fmla="*/ 21193 h 466836"/>
              <a:gd name="T38" fmla="*/ 17349 w 839382"/>
              <a:gd name="T39" fmla="*/ 15529 h 466836"/>
              <a:gd name="T40" fmla="*/ 14373 w 839382"/>
              <a:gd name="T41" fmla="*/ 15529 h 466836"/>
              <a:gd name="T42" fmla="*/ 8674 w 839382"/>
              <a:gd name="T43" fmla="*/ 21193 h 466836"/>
              <a:gd name="T44" fmla="*/ 0 w 839382"/>
              <a:gd name="T45" fmla="*/ 15529 h 466836"/>
              <a:gd name="T46" fmla="*/ 5698 w 839382"/>
              <a:gd name="T47" fmla="*/ 21193 h 466836"/>
              <a:gd name="T48" fmla="*/ 0 w 839382"/>
              <a:gd name="T49" fmla="*/ 15529 h 466836"/>
              <a:gd name="T50" fmla="*/ 57746 w 839382"/>
              <a:gd name="T51" fmla="*/ 15205 h 466836"/>
              <a:gd name="T52" fmla="*/ 52048 w 839382"/>
              <a:gd name="T53" fmla="*/ 20869 h 466836"/>
              <a:gd name="T54" fmla="*/ 43373 w 839382"/>
              <a:gd name="T55" fmla="*/ 7764 h 466836"/>
              <a:gd name="T56" fmla="*/ 49071 w 839382"/>
              <a:gd name="T57" fmla="*/ 13429 h 466836"/>
              <a:gd name="T58" fmla="*/ 43373 w 839382"/>
              <a:gd name="T59" fmla="*/ 7764 h 466836"/>
              <a:gd name="T60" fmla="*/ 57746 w 839382"/>
              <a:gd name="T61" fmla="*/ 7440 h 466836"/>
              <a:gd name="T62" fmla="*/ 52048 w 839382"/>
              <a:gd name="T63" fmla="*/ 13105 h 466836"/>
              <a:gd name="T64" fmla="*/ 43373 w 839382"/>
              <a:gd name="T65" fmla="*/ 0 h 466836"/>
              <a:gd name="T66" fmla="*/ 49071 w 839382"/>
              <a:gd name="T67" fmla="*/ 5664 h 466836"/>
              <a:gd name="T68" fmla="*/ 43373 w 839382"/>
              <a:gd name="T69" fmla="*/ 0 h 4668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60" r="48709" b="53828"/>
          <a:stretch/>
        </p:blipFill>
        <p:spPr>
          <a:xfrm>
            <a:off x="923927" y="151498"/>
            <a:ext cx="1281112" cy="18074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" t="53241" r="50481" b="-7"/>
          <a:stretch/>
        </p:blipFill>
        <p:spPr>
          <a:xfrm>
            <a:off x="2603502" y="151498"/>
            <a:ext cx="1246188" cy="1791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45339" b="44101"/>
          <a:stretch/>
        </p:blipFill>
        <p:spPr>
          <a:xfrm>
            <a:off x="4271960" y="151499"/>
            <a:ext cx="1254129" cy="17820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33435" r="47617" b="11126"/>
          <a:stretch/>
        </p:blipFill>
        <p:spPr>
          <a:xfrm>
            <a:off x="166977" y="2232025"/>
            <a:ext cx="1193511" cy="1599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r="51340" b="61517"/>
          <a:stretch/>
        </p:blipFill>
        <p:spPr>
          <a:xfrm>
            <a:off x="3422651" y="2274463"/>
            <a:ext cx="1273176" cy="1556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t="-1" r="56036" b="19080"/>
          <a:stretch/>
        </p:blipFill>
        <p:spPr>
          <a:xfrm>
            <a:off x="1776413" y="2274463"/>
            <a:ext cx="1241424" cy="1556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" t="39625" r="49653" b="20770"/>
          <a:stretch/>
        </p:blipFill>
        <p:spPr>
          <a:xfrm>
            <a:off x="5100640" y="2337683"/>
            <a:ext cx="1149350" cy="14935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Pages>0</Pages>
  <Words>405</Words>
  <Characters>0</Characters>
  <Application>Microsoft Macintosh PowerPoint</Application>
  <DocSecurity>0</DocSecurity>
  <PresentationFormat>自定义</PresentationFormat>
  <Lines>0</Lines>
  <Paragraphs>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DengXian</vt:lpstr>
      <vt:lpstr>Myriad Pro</vt:lpstr>
      <vt:lpstr>宋体</vt:lpstr>
      <vt:lpstr>微软雅黑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阿Silas</cp:lastModifiedBy>
  <cp:revision>41</cp:revision>
  <dcterms:created xsi:type="dcterms:W3CDTF">2014-12-01T05:56:12Z</dcterms:created>
  <dcterms:modified xsi:type="dcterms:W3CDTF">2017-02-25T08:48:00Z</dcterms:modified>
  <cp:category>https://800sucai.taobao.com</cp:category>
</cp:coreProperties>
</file>